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43"/>
  </p:notesMasterIdLst>
  <p:sldIdLst>
    <p:sldId id="314" r:id="rId4"/>
    <p:sldId id="263" r:id="rId5"/>
    <p:sldId id="315" r:id="rId6"/>
    <p:sldId id="257" r:id="rId7"/>
    <p:sldId id="258" r:id="rId8"/>
    <p:sldId id="261" r:id="rId9"/>
    <p:sldId id="321" r:id="rId10"/>
    <p:sldId id="322" r:id="rId11"/>
    <p:sldId id="342" r:id="rId12"/>
    <p:sldId id="317" r:id="rId13"/>
    <p:sldId id="336" r:id="rId14"/>
    <p:sldId id="265" r:id="rId15"/>
    <p:sldId id="266" r:id="rId16"/>
    <p:sldId id="267" r:id="rId17"/>
    <p:sldId id="268" r:id="rId18"/>
    <p:sldId id="323" r:id="rId19"/>
    <p:sldId id="325" r:id="rId20"/>
    <p:sldId id="330" r:id="rId21"/>
    <p:sldId id="331" r:id="rId22"/>
    <p:sldId id="332" r:id="rId23"/>
    <p:sldId id="334" r:id="rId24"/>
    <p:sldId id="335" r:id="rId25"/>
    <p:sldId id="337" r:id="rId26"/>
    <p:sldId id="338" r:id="rId27"/>
    <p:sldId id="348" r:id="rId28"/>
    <p:sldId id="305" r:id="rId29"/>
    <p:sldId id="260" r:id="rId30"/>
    <p:sldId id="307" r:id="rId31"/>
    <p:sldId id="308" r:id="rId32"/>
    <p:sldId id="309" r:id="rId33"/>
    <p:sldId id="343" r:id="rId34"/>
    <p:sldId id="345" r:id="rId35"/>
    <p:sldId id="339" r:id="rId36"/>
    <p:sldId id="347" r:id="rId37"/>
    <p:sldId id="346" r:id="rId38"/>
    <p:sldId id="311" r:id="rId39"/>
    <p:sldId id="269" r:id="rId40"/>
    <p:sldId id="324" r:id="rId41"/>
    <p:sldId id="302" r:id="rId42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Play" panose="020B060402020202020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ipYA93g4FmMKGX1Oh5akG3z9l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E1F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68" Type="http://customschemas.google.com/relationships/presentationmetadata" Target="metadata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4ccd425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4ccd42542_0_0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6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a4ccd42542_0_0:notes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883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d2558b273_1_33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6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1d2558b27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d2558b273_1_0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6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1d2558b2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d2558b273_1_2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6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31d2558b27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861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2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03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6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d2e5cb1fd_1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1d2e5cb1fd_10_75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1d2e5cb1fd_10_75:notes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d2e5cb1fd_1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31d2e5cb1fd_10_119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1d2e5cb1fd_10_119:notes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d2e5cb1fd_1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31d2e5cb1fd_10_152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1d2e5cb1fd_10_152:notes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72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2af0f29d9_0_0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322af0f29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1)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416585" y="2064936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416585" y="3296093"/>
            <a:ext cx="8013709" cy="147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00" y="489381"/>
            <a:ext cx="1391412" cy="53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d2e5cb1fd_5_3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31d2e5cb1fd_5_3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g31d2e5cb1fd_5_3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31d2e5cb1fd_5_3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g31d2e5cb1fd_5_3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31d2e5cb1fd_5_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1d2e5cb1fd_5_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1d2e5cb1fd_5_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d2e5cb1fd_5_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1d2e5cb1fd_5_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31d2e5cb1fd_5_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1d2e5cb1fd_5_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d2e5cb1fd_5_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31d2e5cb1fd_5_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1d2e5cb1fd_5_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d2e5cb1fd_5_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1d2e5cb1fd_5_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g31d2e5cb1fd_5_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g31d2e5cb1fd_5_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31d2e5cb1fd_5_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1d2e5cb1fd_5_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d2e5cb1fd_5_5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1d2e5cb1fd_5_5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31d2e5cb1fd_5_5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g31d2e5cb1fd_5_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1d2e5cb1fd_5_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1d2e5cb1fd_5_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d2e5cb1fd_5_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31d2e5cb1fd_5_6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31d2e5cb1fd_5_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31d2e5cb1fd_5_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31d2e5cb1fd_5_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d2e5cb1fd_5_69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1d2e5cb1fd_5_6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31d2e5cb1fd_5_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31d2e5cb1fd_5_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31d2e5cb1fd_5_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2)">
  <p:cSld name="Title Slide (2)">
    <p:bg>
      <p:bgPr>
        <a:solidFill>
          <a:srgbClr val="00B0F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416585" y="2064936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416585" y="3296093"/>
            <a:ext cx="8013709" cy="147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00" y="489381"/>
            <a:ext cx="1391412" cy="539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49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d2e5cb1fd_10_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31d2e5cb1fd_10_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31d2e5cb1fd_10_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1d2e5cb1fd_10_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1d2e5cb1fd_10_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d2e5cb1fd_10_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1d2e5cb1fd_10_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g31d2e5cb1fd_10_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1d2e5cb1fd_10_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1d2e5cb1fd_10_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25304" y="1369219"/>
            <a:ext cx="395531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571990" y="1369219"/>
            <a:ext cx="394336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908505" y="4767263"/>
            <a:ext cx="14034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d2e5cb1fd_10_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1d2e5cb1fd_10_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31d2e5cb1fd_10_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31d2e5cb1fd_10_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31d2e5cb1fd_10_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31d2e5cb1fd_10_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d2e5cb1fd_10_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1d2e5cb1fd_10_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9" name="Google Shape;169;g31d2e5cb1fd_10_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31d2e5cb1fd_10_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1" name="Google Shape;171;g31d2e5cb1fd_10_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31d2e5cb1fd_10_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1d2e5cb1fd_10_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1d2e5cb1fd_10_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d2e5cb1fd_10_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31d2e5cb1fd_10_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31d2e5cb1fd_10_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31d2e5cb1fd_10_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d2e5cb1fd_10_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31d2e5cb1fd_10_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3" name="Google Shape;183;g31d2e5cb1fd_10_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4" name="Google Shape;184;g31d2e5cb1fd_10_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31d2e5cb1fd_10_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1d2e5cb1fd_10_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d2e5cb1fd_10_5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31d2e5cb1fd_10_5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g31d2e5cb1fd_10_5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1" name="Google Shape;191;g31d2e5cb1fd_10_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31d2e5cb1fd_10_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31d2e5cb1fd_10_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d2e5cb1fd_10_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31d2e5cb1fd_10_6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g31d2e5cb1fd_10_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31d2e5cb1fd_10_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31d2e5cb1fd_10_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d2e5cb1fd_10_69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1d2e5cb1fd_10_6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g31d2e5cb1fd_10_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31d2e5cb1fd_10_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1d2e5cb1fd_10_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425304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6929771" y="4767263"/>
            <a:ext cx="138223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Logo (2)">
  <p:cSld name="Slide Logo (2)">
    <p:bg>
      <p:bgPr>
        <a:solidFill>
          <a:srgbClr val="00B0F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1793" y="1720215"/>
            <a:ext cx="3320415" cy="170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6908505" y="4767263"/>
            <a:ext cx="14034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3887391" y="545805"/>
            <a:ext cx="4629150" cy="38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908505" y="4767263"/>
            <a:ext cx="14034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506514" y="545804"/>
            <a:ext cx="3299942" cy="99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506514" y="1665767"/>
            <a:ext cx="3299942" cy="27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>
            <a:spLocks noGrp="1"/>
          </p:cNvSpPr>
          <p:nvPr>
            <p:ph type="pic" idx="2"/>
          </p:nvPr>
        </p:nvSpPr>
        <p:spPr>
          <a:xfrm>
            <a:off x="3887391" y="545805"/>
            <a:ext cx="4629150" cy="384998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908505" y="4767263"/>
            <a:ext cx="14034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506514" y="545804"/>
            <a:ext cx="3299942" cy="99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506514" y="1665767"/>
            <a:ext cx="3299942" cy="273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d2e5cb1fd_5_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1d2e5cb1fd_5_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1d2e5cb1fd_5_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1d2e5cb1fd_5_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1d2e5cb1fd_5_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d2e5cb1fd_5_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1d2e5cb1fd_5_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31d2e5cb1fd_5_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31d2e5cb1fd_5_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1d2e5cb1fd_5_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1d2e5cb1fd_5_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25304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908505" y="4767263"/>
            <a:ext cx="140349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25304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d2e5cb1fd_5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g31d2e5cb1fd_5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31d2e5cb1fd_5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31d2e5cb1fd_5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31d2e5cb1fd_5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d2e5cb1fd_10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g31d2e5cb1fd_10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g31d2e5cb1fd_10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g31d2e5cb1fd_10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g31d2e5cb1fd_10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9BG66Q8tfC7sRRJ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4ccd42542_0_0"/>
          <p:cNvSpPr txBox="1">
            <a:spLocks noGrp="1"/>
          </p:cNvSpPr>
          <p:nvPr>
            <p:ph type="ctrTitle"/>
          </p:nvPr>
        </p:nvSpPr>
        <p:spPr>
          <a:xfrm>
            <a:off x="416585" y="2064936"/>
            <a:ext cx="8013600" cy="123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Formulários</a:t>
            </a:r>
            <a:r>
              <a:rPr lang="en-GB" dirty="0"/>
              <a:t> </a:t>
            </a:r>
            <a:r>
              <a:rPr lang="en-GB" dirty="0" err="1"/>
              <a:t>Digitais</a:t>
            </a:r>
            <a:r>
              <a:rPr lang="en-GB" dirty="0"/>
              <a:t> da DRH</a:t>
            </a:r>
            <a:endParaRPr dirty="0"/>
          </a:p>
        </p:txBody>
      </p:sp>
      <p:sp>
        <p:nvSpPr>
          <p:cNvPr id="216" name="Google Shape;216;g2a4ccd42542_0_0"/>
          <p:cNvSpPr txBox="1">
            <a:spLocks noGrp="1"/>
          </p:cNvSpPr>
          <p:nvPr>
            <p:ph type="subTitle" idx="1"/>
          </p:nvPr>
        </p:nvSpPr>
        <p:spPr>
          <a:xfrm>
            <a:off x="416585" y="3296093"/>
            <a:ext cx="8013600" cy="147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GB" b="1" dirty="0"/>
              <a:t>Webinar 3 de </a:t>
            </a:r>
            <a:r>
              <a:rPr lang="en-GB" b="1" dirty="0" err="1"/>
              <a:t>junho</a:t>
            </a:r>
            <a:r>
              <a:rPr lang="en-GB" b="1" dirty="0"/>
              <a:t> de 2025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af0f29d9_0_0"/>
          <p:cNvSpPr txBox="1">
            <a:spLocks noGrp="1"/>
          </p:cNvSpPr>
          <p:nvPr>
            <p:ph type="title"/>
          </p:nvPr>
        </p:nvSpPr>
        <p:spPr>
          <a:xfrm>
            <a:off x="425304" y="26357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sz="4000" b="1" dirty="0" err="1">
                <a:solidFill>
                  <a:srgbClr val="00B0F0"/>
                </a:solidFill>
                <a:latin typeface="Arial"/>
                <a:cs typeface="Arial"/>
              </a:rPr>
              <a:t>Acessos</a:t>
            </a:r>
            <a:r>
              <a:rPr lang="en-GB" sz="40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Arial"/>
                <a:cs typeface="Arial"/>
              </a:rPr>
              <a:t>ao</a:t>
            </a:r>
            <a:r>
              <a:rPr lang="en-GB" sz="4000" b="1" dirty="0">
                <a:solidFill>
                  <a:srgbClr val="00B0F0"/>
                </a:solidFill>
                <a:latin typeface="Arial"/>
                <a:cs typeface="Arial"/>
              </a:rPr>
              <a:t> CONNECT</a:t>
            </a:r>
            <a:endParaRPr sz="40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323" name="Google Shape;323;g322af0f29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49" y="2103697"/>
            <a:ext cx="5259499" cy="268101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22af0f29d9_0_0"/>
          <p:cNvSpPr txBox="1"/>
          <p:nvPr/>
        </p:nvSpPr>
        <p:spPr>
          <a:xfrm>
            <a:off x="425304" y="1257770"/>
            <a:ext cx="2809733" cy="49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err="1">
                <a:solidFill>
                  <a:schemeClr val="dk1"/>
                </a:solidFill>
              </a:rPr>
              <a:t>Página</a:t>
            </a:r>
            <a:r>
              <a:rPr lang="en-GB" sz="2500" dirty="0">
                <a:solidFill>
                  <a:schemeClr val="dk1"/>
                </a:solidFill>
              </a:rPr>
              <a:t> do Técnico</a:t>
            </a: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327" name="Google Shape;327;g322af0f29d9_0_0"/>
          <p:cNvSpPr/>
          <p:nvPr/>
        </p:nvSpPr>
        <p:spPr>
          <a:xfrm>
            <a:off x="6127196" y="2418657"/>
            <a:ext cx="612566" cy="40409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322af0f29d9_0_0"/>
          <p:cNvSpPr/>
          <p:nvPr/>
        </p:nvSpPr>
        <p:spPr>
          <a:xfrm>
            <a:off x="5881437" y="3264584"/>
            <a:ext cx="858325" cy="40409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Conexão: Ângulo Reto 2">
            <a:extLst>
              <a:ext uri="{FF2B5EF4-FFF2-40B4-BE49-F238E27FC236}">
                <a16:creationId xmlns:a16="http://schemas.microsoft.com/office/drawing/2014/main" id="{F174CD4E-3733-4DCA-B286-D6776AE4A2F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25304" y="1593849"/>
            <a:ext cx="1404866" cy="1316242"/>
          </a:xfrm>
          <a:prstGeom prst="bentConnector3">
            <a:avLst>
              <a:gd name="adj1" fmla="val -162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2;p4">
            <a:extLst>
              <a:ext uri="{FF2B5EF4-FFF2-40B4-BE49-F238E27FC236}">
                <a16:creationId xmlns:a16="http://schemas.microsoft.com/office/drawing/2014/main" id="{CFEAF408-8A4F-401D-8113-B0BF88A89819}"/>
              </a:ext>
            </a:extLst>
          </p:cNvPr>
          <p:cNvSpPr txBox="1">
            <a:spLocks/>
          </p:cNvSpPr>
          <p:nvPr/>
        </p:nvSpPr>
        <p:spPr>
          <a:xfrm>
            <a:off x="425304" y="-1833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B0F0"/>
              </a:buClr>
              <a:buSzPts val="4000"/>
            </a:pPr>
            <a:r>
              <a:rPr lang="en-GB" sz="4000" b="1" dirty="0" err="1">
                <a:solidFill>
                  <a:srgbClr val="00B0F0"/>
                </a:solidFill>
                <a:ea typeface="Calibri"/>
                <a:sym typeface="Calibri"/>
              </a:rPr>
              <a:t>Alterar</a:t>
            </a:r>
            <a:r>
              <a:rPr lang="en-GB" sz="4000" b="1" dirty="0">
                <a:solidFill>
                  <a:srgbClr val="00B0F0"/>
                </a:solidFill>
                <a:ea typeface="Calibri"/>
                <a:sym typeface="Calibri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ea typeface="Calibri"/>
                <a:sym typeface="Calibri"/>
              </a:rPr>
              <a:t>idioma</a:t>
            </a:r>
            <a:r>
              <a:rPr lang="en-GB" sz="4000" b="1" dirty="0">
                <a:solidFill>
                  <a:srgbClr val="00B0F0"/>
                </a:solidFill>
                <a:ea typeface="Calibri"/>
                <a:sym typeface="Calibri"/>
              </a:rPr>
              <a:t> no CONNECT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81BB33-FB18-4BDE-ADF0-B93B4CBD4B0D}"/>
              </a:ext>
            </a:extLst>
          </p:cNvPr>
          <p:cNvGrpSpPr/>
          <p:nvPr/>
        </p:nvGrpSpPr>
        <p:grpSpPr>
          <a:xfrm>
            <a:off x="539393" y="709522"/>
            <a:ext cx="7926512" cy="4244933"/>
            <a:chOff x="539393" y="678700"/>
            <a:chExt cx="7926512" cy="42449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00BE8-25D2-4805-9A57-204B96FA4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393" y="694744"/>
              <a:ext cx="7926512" cy="4228889"/>
            </a:xfrm>
            <a:prstGeom prst="rect">
              <a:avLst/>
            </a:prstGeom>
          </p:spPr>
        </p:pic>
        <p:sp>
          <p:nvSpPr>
            <p:cNvPr id="6" name="Google Shape;326;p4">
              <a:extLst>
                <a:ext uri="{FF2B5EF4-FFF2-40B4-BE49-F238E27FC236}">
                  <a16:creationId xmlns:a16="http://schemas.microsoft.com/office/drawing/2014/main" id="{086D4FC8-4BFD-4953-B94C-4BF992FEFFEA}"/>
                </a:ext>
              </a:extLst>
            </p:cNvPr>
            <p:cNvSpPr/>
            <p:nvPr/>
          </p:nvSpPr>
          <p:spPr>
            <a:xfrm>
              <a:off x="1130155" y="1445262"/>
              <a:ext cx="697137" cy="86128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" name="Google Shape;326;p4">
              <a:extLst>
                <a:ext uri="{FF2B5EF4-FFF2-40B4-BE49-F238E27FC236}">
                  <a16:creationId xmlns:a16="http://schemas.microsoft.com/office/drawing/2014/main" id="{7D9E370A-1A16-43CB-B7C5-9DDA91903A67}"/>
                </a:ext>
              </a:extLst>
            </p:cNvPr>
            <p:cNvSpPr/>
            <p:nvPr/>
          </p:nvSpPr>
          <p:spPr>
            <a:xfrm>
              <a:off x="7854598" y="679376"/>
              <a:ext cx="391935" cy="30321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4" name="Google Shape;335;g31d2558b273_1_33">
              <a:extLst>
                <a:ext uri="{FF2B5EF4-FFF2-40B4-BE49-F238E27FC236}">
                  <a16:creationId xmlns:a16="http://schemas.microsoft.com/office/drawing/2014/main" id="{18AC2A21-7964-49E4-9256-10B4AA592B4F}"/>
                </a:ext>
              </a:extLst>
            </p:cNvPr>
            <p:cNvSpPr/>
            <p:nvPr/>
          </p:nvSpPr>
          <p:spPr>
            <a:xfrm>
              <a:off x="6633682" y="678700"/>
              <a:ext cx="1755171" cy="1033901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9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525" y="1328975"/>
            <a:ext cx="5926674" cy="35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1" dirty="0" err="1"/>
              <a:t>Acesso</a:t>
            </a:r>
            <a:r>
              <a:rPr lang="en-GB" b="1" dirty="0"/>
              <a:t> </a:t>
            </a:r>
            <a:r>
              <a:rPr lang="en-GB" b="1" dirty="0" err="1"/>
              <a:t>aos</a:t>
            </a:r>
            <a:r>
              <a:rPr lang="en-GB" b="1" dirty="0"/>
              <a:t> </a:t>
            </a:r>
            <a:r>
              <a:rPr lang="en-GB" b="1" dirty="0" err="1"/>
              <a:t>Formulários</a:t>
            </a:r>
            <a:r>
              <a:rPr lang="en-GB" b="1" dirty="0"/>
              <a:t> CONNECT</a:t>
            </a:r>
            <a:endParaRPr b="1" dirty="0"/>
          </a:p>
        </p:txBody>
      </p:sp>
      <p:sp>
        <p:nvSpPr>
          <p:cNvPr id="323" name="Google Shape;323;p4"/>
          <p:cNvSpPr/>
          <p:nvPr/>
        </p:nvSpPr>
        <p:spPr>
          <a:xfrm>
            <a:off x="3320175" y="3952925"/>
            <a:ext cx="3801600" cy="60060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1023310" y="2958458"/>
            <a:ext cx="323700" cy="328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325" name="Google Shape;3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375" y="1240325"/>
            <a:ext cx="273550" cy="37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"/>
          <p:cNvSpPr/>
          <p:nvPr/>
        </p:nvSpPr>
        <p:spPr>
          <a:xfrm>
            <a:off x="2250625" y="1907600"/>
            <a:ext cx="578400" cy="6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327" name="Google Shape;327;p4"/>
          <p:cNvSpPr/>
          <p:nvPr/>
        </p:nvSpPr>
        <p:spPr>
          <a:xfrm>
            <a:off x="6957125" y="1353825"/>
            <a:ext cx="323700" cy="22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d2558b273_1_33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1" dirty="0" err="1"/>
              <a:t>Acesso</a:t>
            </a:r>
            <a:r>
              <a:rPr lang="en-GB" b="1" dirty="0"/>
              <a:t> </a:t>
            </a:r>
            <a:r>
              <a:rPr lang="en-GB" b="1" dirty="0" err="1"/>
              <a:t>aos</a:t>
            </a:r>
            <a:r>
              <a:rPr lang="en-GB" b="1" dirty="0"/>
              <a:t> </a:t>
            </a:r>
            <a:r>
              <a:rPr lang="en-GB" b="1" dirty="0" err="1"/>
              <a:t>Formulários</a:t>
            </a:r>
            <a:r>
              <a:rPr lang="en-GB" b="1" dirty="0"/>
              <a:t> CONNECT</a:t>
            </a:r>
            <a:endParaRPr dirty="0"/>
          </a:p>
        </p:txBody>
      </p:sp>
      <p:pic>
        <p:nvPicPr>
          <p:cNvPr id="333" name="Google Shape;333;g31d2558b273_1_33"/>
          <p:cNvPicPr preferRelativeResize="0"/>
          <p:nvPr/>
        </p:nvPicPr>
        <p:blipFill rotWithShape="1">
          <a:blip r:embed="rId3">
            <a:alphaModFix/>
          </a:blip>
          <a:srcRect b="25953"/>
          <a:stretch/>
        </p:blipFill>
        <p:spPr>
          <a:xfrm>
            <a:off x="2549916" y="1238808"/>
            <a:ext cx="4350496" cy="159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1d2558b273_1_33"/>
          <p:cNvPicPr preferRelativeResize="0"/>
          <p:nvPr/>
        </p:nvPicPr>
        <p:blipFill rotWithShape="1">
          <a:blip r:embed="rId4">
            <a:alphaModFix/>
          </a:blip>
          <a:srcRect b="5213"/>
          <a:stretch/>
        </p:blipFill>
        <p:spPr>
          <a:xfrm>
            <a:off x="2488359" y="3318434"/>
            <a:ext cx="4397701" cy="159080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1d2558b273_1_33"/>
          <p:cNvSpPr/>
          <p:nvPr/>
        </p:nvSpPr>
        <p:spPr>
          <a:xfrm>
            <a:off x="2545950" y="2501625"/>
            <a:ext cx="4350600" cy="32820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1d2558b273_1_33"/>
          <p:cNvSpPr/>
          <p:nvPr/>
        </p:nvSpPr>
        <p:spPr>
          <a:xfrm>
            <a:off x="1701710" y="1870121"/>
            <a:ext cx="323700" cy="328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7" name="Google Shape;337;g31d2558b273_1_33"/>
          <p:cNvSpPr/>
          <p:nvPr/>
        </p:nvSpPr>
        <p:spPr>
          <a:xfrm>
            <a:off x="2549916" y="4526447"/>
            <a:ext cx="4282500" cy="32820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1d2558b273_1_33"/>
          <p:cNvSpPr/>
          <p:nvPr/>
        </p:nvSpPr>
        <p:spPr>
          <a:xfrm>
            <a:off x="1701694" y="3925897"/>
            <a:ext cx="323700" cy="328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339" name="Google Shape;339;g31d2558b273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800" y="1191825"/>
            <a:ext cx="273550" cy="1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1d2558b273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800" y="3265837"/>
            <a:ext cx="273550" cy="1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1d2558b273_1_0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1" dirty="0" err="1"/>
              <a:t>Acesso</a:t>
            </a:r>
            <a:r>
              <a:rPr lang="en-GB" b="1" dirty="0"/>
              <a:t> </a:t>
            </a:r>
            <a:r>
              <a:rPr lang="en-GB" b="1" dirty="0" err="1"/>
              <a:t>aos</a:t>
            </a:r>
            <a:r>
              <a:rPr lang="en-GB" b="1" dirty="0"/>
              <a:t> </a:t>
            </a:r>
            <a:r>
              <a:rPr lang="en-GB" b="1" dirty="0" err="1"/>
              <a:t>Formulários</a:t>
            </a:r>
            <a:r>
              <a:rPr lang="en-GB" b="1" dirty="0"/>
              <a:t> CONNECT</a:t>
            </a:r>
            <a:endParaRPr dirty="0"/>
          </a:p>
        </p:txBody>
      </p:sp>
      <p:pic>
        <p:nvPicPr>
          <p:cNvPr id="346" name="Google Shape;346;g31d2558b27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681" y="1376275"/>
            <a:ext cx="5839495" cy="31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1d2558b273_1_0"/>
          <p:cNvSpPr/>
          <p:nvPr/>
        </p:nvSpPr>
        <p:spPr>
          <a:xfrm>
            <a:off x="748793" y="2863932"/>
            <a:ext cx="323700" cy="328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349" name="Google Shape;349;g31d2558b273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075" y="1329275"/>
            <a:ext cx="273550" cy="339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F98F40-6A80-4710-8019-37933A935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57" y="1635806"/>
            <a:ext cx="5903418" cy="2971224"/>
          </a:xfrm>
          <a:prstGeom prst="rect">
            <a:avLst/>
          </a:prstGeom>
        </p:spPr>
      </p:pic>
      <p:sp>
        <p:nvSpPr>
          <p:cNvPr id="347" name="Google Shape;347;g31d2558b273_1_0"/>
          <p:cNvSpPr/>
          <p:nvPr/>
        </p:nvSpPr>
        <p:spPr>
          <a:xfrm>
            <a:off x="1652250" y="3360807"/>
            <a:ext cx="5839500" cy="51930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1d2558b273_1_21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1" dirty="0" err="1"/>
              <a:t>Acesso</a:t>
            </a:r>
            <a:r>
              <a:rPr lang="en-GB" b="1" dirty="0"/>
              <a:t> </a:t>
            </a:r>
            <a:r>
              <a:rPr lang="en-GB" b="1" dirty="0" err="1"/>
              <a:t>aos</a:t>
            </a:r>
            <a:r>
              <a:rPr lang="en-GB" b="1" dirty="0"/>
              <a:t> </a:t>
            </a:r>
            <a:r>
              <a:rPr lang="en-GB" b="1" dirty="0" err="1"/>
              <a:t>Formulários</a:t>
            </a:r>
            <a:r>
              <a:rPr lang="en-GB" b="1" dirty="0"/>
              <a:t> CONNECT</a:t>
            </a:r>
            <a:endParaRPr dirty="0"/>
          </a:p>
        </p:txBody>
      </p:sp>
      <p:sp>
        <p:nvSpPr>
          <p:cNvPr id="357" name="Google Shape;357;g31d2558b273_1_21"/>
          <p:cNvSpPr/>
          <p:nvPr/>
        </p:nvSpPr>
        <p:spPr>
          <a:xfrm>
            <a:off x="756119" y="2891441"/>
            <a:ext cx="323700" cy="3282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358" name="Google Shape;358;g31d2558b273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675" y="1268050"/>
            <a:ext cx="273550" cy="36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42EE8F-DC66-4368-B47C-2F2E0FA0DE8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59E2F6-38B6-4CCB-9CAE-CCCDAE76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31" y="1268044"/>
            <a:ext cx="6027547" cy="3388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>
            <a:off x="416585" y="1847407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0" dirty="0" err="1"/>
              <a:t>Exemplos</a:t>
            </a:r>
            <a:r>
              <a:rPr lang="en-GB" b="0" dirty="0"/>
              <a:t> de </a:t>
            </a:r>
            <a:r>
              <a:rPr lang="en-GB" b="0" dirty="0" err="1"/>
              <a:t>Preenchimento</a:t>
            </a:r>
            <a:r>
              <a:rPr lang="en-GB" b="0" dirty="0"/>
              <a:t>:</a:t>
            </a:r>
            <a:br>
              <a:rPr lang="en-GB" b="0" dirty="0"/>
            </a:br>
            <a:r>
              <a:rPr lang="en-GB" b="0" dirty="0"/>
              <a:t> </a:t>
            </a:r>
            <a:r>
              <a:rPr lang="en-GB" i="1" dirty="0" err="1">
                <a:solidFill>
                  <a:schemeClr val="bg1"/>
                </a:solidFill>
              </a:rPr>
              <a:t>Formulário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Informação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Bancária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GB" dirty="0"/>
              <a:t>CONNECT</a:t>
            </a:r>
            <a:endParaRPr dirty="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5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65E720A1-F734-494D-8F3B-4D2F07CCE489}"/>
              </a:ext>
            </a:extLst>
          </p:cNvPr>
          <p:cNvSpPr txBox="1">
            <a:spLocks/>
          </p:cNvSpPr>
          <p:nvPr/>
        </p:nvSpPr>
        <p:spPr>
          <a:xfrm>
            <a:off x="174169" y="157732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4023F-B7E0-4DD9-8ACB-9F63000E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1" y="1957302"/>
            <a:ext cx="8754697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75A41238-1158-4EB6-B6AA-70C47735C287}"/>
              </a:ext>
            </a:extLst>
          </p:cNvPr>
          <p:cNvSpPr txBox="1">
            <a:spLocks/>
          </p:cNvSpPr>
          <p:nvPr/>
        </p:nvSpPr>
        <p:spPr>
          <a:xfrm>
            <a:off x="76968" y="114190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7E6DC-0992-4DBE-B977-B0E79322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76" y="1108390"/>
            <a:ext cx="3530104" cy="36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905BDFFF-7683-4677-B20B-21B69E0DC73B}"/>
              </a:ext>
            </a:extLst>
          </p:cNvPr>
          <p:cNvSpPr txBox="1">
            <a:spLocks/>
          </p:cNvSpPr>
          <p:nvPr/>
        </p:nvSpPr>
        <p:spPr>
          <a:xfrm>
            <a:off x="76968" y="-24509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D0A68-3B8D-42DB-93A0-B82F0A29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83" y="810067"/>
            <a:ext cx="6361510" cy="39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>
            <a:off x="416584" y="2180082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dirty="0" err="1"/>
              <a:t>Formulários</a:t>
            </a:r>
            <a:r>
              <a:rPr lang="en-GB" dirty="0"/>
              <a:t>  CONNECT</a:t>
            </a:r>
            <a:endParaRPr dirty="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84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E472FC12-CBCA-4D6D-A5B6-4EBC25F8BEF9}"/>
              </a:ext>
            </a:extLst>
          </p:cNvPr>
          <p:cNvSpPr txBox="1">
            <a:spLocks/>
          </p:cNvSpPr>
          <p:nvPr/>
        </p:nvSpPr>
        <p:spPr>
          <a:xfrm>
            <a:off x="76968" y="-26002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86857-FB4E-458A-BC93-0A233D0C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49" y="877779"/>
            <a:ext cx="7220180" cy="38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8B2ABE5D-654F-4108-A5A0-72C0ED4863A9}"/>
              </a:ext>
            </a:extLst>
          </p:cNvPr>
          <p:cNvSpPr txBox="1">
            <a:spLocks/>
          </p:cNvSpPr>
          <p:nvPr/>
        </p:nvSpPr>
        <p:spPr>
          <a:xfrm>
            <a:off x="76968" y="114190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D0F15-F099-43E3-8FC8-2C089876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71" y="1387170"/>
            <a:ext cx="8109515" cy="3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0F4FC9CE-C5FE-4063-B2E3-498712162973}"/>
              </a:ext>
            </a:extLst>
          </p:cNvPr>
          <p:cNvSpPr txBox="1">
            <a:spLocks/>
          </p:cNvSpPr>
          <p:nvPr/>
        </p:nvSpPr>
        <p:spPr>
          <a:xfrm>
            <a:off x="76968" y="114190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4F3BB-CD88-40DE-9218-E3EF0EFC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326587"/>
            <a:ext cx="8296507" cy="30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7899FB57-E16A-4446-85DA-6BCB023F1C61}"/>
              </a:ext>
            </a:extLst>
          </p:cNvPr>
          <p:cNvSpPr txBox="1">
            <a:spLocks/>
          </p:cNvSpPr>
          <p:nvPr/>
        </p:nvSpPr>
        <p:spPr>
          <a:xfrm>
            <a:off x="76968" y="-1922"/>
            <a:ext cx="8911245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2AE08-C0D6-41D3-8B12-FA95AC17299E}"/>
              </a:ext>
            </a:extLst>
          </p:cNvPr>
          <p:cNvSpPr/>
          <p:nvPr/>
        </p:nvSpPr>
        <p:spPr>
          <a:xfrm>
            <a:off x="3514315" y="2407598"/>
            <a:ext cx="1376737" cy="184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D68A61-D551-447E-939F-ACBFEEFF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1" y="992278"/>
            <a:ext cx="5995008" cy="3813692"/>
          </a:xfrm>
          <a:prstGeom prst="rect">
            <a:avLst/>
          </a:prstGeom>
        </p:spPr>
      </p:pic>
      <p:cxnSp>
        <p:nvCxnSpPr>
          <p:cNvPr id="3" name="Conexão: Ângulo Reto 2">
            <a:extLst>
              <a:ext uri="{FF2B5EF4-FFF2-40B4-BE49-F238E27FC236}">
                <a16:creationId xmlns:a16="http://schemas.microsoft.com/office/drawing/2014/main" id="{730DA8E9-2698-4713-85A1-78F741FFCBFB}"/>
              </a:ext>
            </a:extLst>
          </p:cNvPr>
          <p:cNvCxnSpPr/>
          <p:nvPr/>
        </p:nvCxnSpPr>
        <p:spPr>
          <a:xfrm>
            <a:off x="6511819" y="1517226"/>
            <a:ext cx="623147" cy="5350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4C0CA1-9C85-4AC4-ADC5-796CBDE5FBE4}"/>
              </a:ext>
            </a:extLst>
          </p:cNvPr>
          <p:cNvSpPr txBox="1"/>
          <p:nvPr/>
        </p:nvSpPr>
        <p:spPr>
          <a:xfrm>
            <a:off x="7134966" y="1898430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Resumo do pedido</a:t>
            </a:r>
          </a:p>
        </p:txBody>
      </p:sp>
    </p:spTree>
    <p:extLst>
      <p:ext uri="{BB962C8B-B14F-4D97-AF65-F5344CB8AC3E}">
        <p14:creationId xmlns:p14="http://schemas.microsoft.com/office/powerpoint/2010/main" val="268508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FFF2414D-767B-4893-AB48-9203F559A782}"/>
              </a:ext>
            </a:extLst>
          </p:cNvPr>
          <p:cNvSpPr txBox="1">
            <a:spLocks/>
          </p:cNvSpPr>
          <p:nvPr/>
        </p:nvSpPr>
        <p:spPr>
          <a:xfrm>
            <a:off x="76968" y="-1922"/>
            <a:ext cx="930652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Informação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Bancária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E2A6F-A8F5-440E-A453-0C2105C3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4" y="943555"/>
            <a:ext cx="4723243" cy="4081530"/>
          </a:xfrm>
          <a:prstGeom prst="rect">
            <a:avLst/>
          </a:prstGeom>
        </p:spPr>
      </p:pic>
      <p:cxnSp>
        <p:nvCxnSpPr>
          <p:cNvPr id="6" name="Conexão: Ângulo Reto 5">
            <a:extLst>
              <a:ext uri="{FF2B5EF4-FFF2-40B4-BE49-F238E27FC236}">
                <a16:creationId xmlns:a16="http://schemas.microsoft.com/office/drawing/2014/main" id="{05C7094A-939D-442D-91B5-5887C9F4961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583457" y="3027680"/>
            <a:ext cx="783246" cy="5350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28BBBA-AB46-4A24-BE5A-91E98CEE1CD0}"/>
              </a:ext>
            </a:extLst>
          </p:cNvPr>
          <p:cNvSpPr txBox="1"/>
          <p:nvPr/>
        </p:nvSpPr>
        <p:spPr>
          <a:xfrm>
            <a:off x="6366703" y="3408884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Histórico do pedido</a:t>
            </a:r>
          </a:p>
        </p:txBody>
      </p:sp>
    </p:spTree>
    <p:extLst>
      <p:ext uri="{BB962C8B-B14F-4D97-AF65-F5344CB8AC3E}">
        <p14:creationId xmlns:p14="http://schemas.microsoft.com/office/powerpoint/2010/main" val="3920232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>
            <a:off x="416585" y="1847407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0" dirty="0" err="1"/>
              <a:t>Exemplos</a:t>
            </a:r>
            <a:r>
              <a:rPr lang="en-GB" b="0" dirty="0"/>
              <a:t> de </a:t>
            </a:r>
            <a:r>
              <a:rPr lang="en-GB" b="0" dirty="0" err="1"/>
              <a:t>Preenchimento</a:t>
            </a:r>
            <a:r>
              <a:rPr lang="en-GB" b="0" dirty="0"/>
              <a:t>:</a:t>
            </a:r>
            <a:br>
              <a:rPr lang="en-GB" b="0" dirty="0"/>
            </a:br>
            <a:r>
              <a:rPr lang="en-GB" b="0" dirty="0"/>
              <a:t> </a:t>
            </a:r>
            <a:r>
              <a:rPr lang="en-GB" i="1" dirty="0" err="1">
                <a:solidFill>
                  <a:schemeClr val="bg1"/>
                </a:solidFill>
              </a:rPr>
              <a:t>Formulário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Licença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Sabática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br>
              <a:rPr lang="en-GB" i="1" dirty="0">
                <a:solidFill>
                  <a:schemeClr val="bg1"/>
                </a:solidFill>
              </a:rPr>
            </a:br>
            <a:r>
              <a:rPr kumimoji="0" lang="en-GB" sz="40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GB" dirty="0"/>
              <a:t>CONNECT</a:t>
            </a:r>
            <a:endParaRPr dirty="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522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0F7A1D26-5726-48A9-AE94-265EBCD07698}"/>
              </a:ext>
            </a:extLst>
          </p:cNvPr>
          <p:cNvSpPr txBox="1">
            <a:spLocks/>
          </p:cNvSpPr>
          <p:nvPr/>
        </p:nvSpPr>
        <p:spPr>
          <a:xfrm>
            <a:off x="174169" y="157732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Licença</a:t>
            </a:r>
            <a:r>
              <a:rPr kumimoji="0" lang="en-GB" sz="40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D279E-A8E3-4E78-86EB-D28C99A7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9" y="2125962"/>
            <a:ext cx="8708622" cy="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4;g31d2558b273_1_21">
            <a:extLst>
              <a:ext uri="{FF2B5EF4-FFF2-40B4-BE49-F238E27FC236}">
                <a16:creationId xmlns:a16="http://schemas.microsoft.com/office/drawing/2014/main" id="{C3E1AAD6-CA31-4A2C-B215-B1314269141B}"/>
              </a:ext>
            </a:extLst>
          </p:cNvPr>
          <p:cNvSpPr txBox="1">
            <a:spLocks/>
          </p:cNvSpPr>
          <p:nvPr/>
        </p:nvSpPr>
        <p:spPr>
          <a:xfrm>
            <a:off x="174169" y="157732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GB" b="1" i="1" dirty="0" err="1"/>
              <a:t>Licença</a:t>
            </a:r>
            <a:r>
              <a:rPr lang="en-GB" b="1" i="1" dirty="0"/>
              <a:t> </a:t>
            </a:r>
            <a:r>
              <a:rPr lang="en-GB" b="1" i="1" dirty="0" err="1"/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BF46C-CAD8-48D9-ABF5-83D6B80B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216" y="1003611"/>
            <a:ext cx="3304138" cy="3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586C9046-0550-48D2-B131-3F14323CAB44}"/>
              </a:ext>
            </a:extLst>
          </p:cNvPr>
          <p:cNvSpPr txBox="1">
            <a:spLocks/>
          </p:cNvSpPr>
          <p:nvPr/>
        </p:nvSpPr>
        <p:spPr>
          <a:xfrm>
            <a:off x="174169" y="157732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GB" b="1" i="1" dirty="0" err="1"/>
              <a:t>Licença</a:t>
            </a:r>
            <a:r>
              <a:rPr lang="en-GB" b="1" i="1" dirty="0"/>
              <a:t> </a:t>
            </a:r>
            <a:r>
              <a:rPr lang="en-GB" b="1" i="1" dirty="0" err="1"/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BC2B5-D243-4B36-B9C8-6CC8591B9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85" y="1138748"/>
            <a:ext cx="7685891" cy="38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4;g31d2558b273_1_21">
            <a:extLst>
              <a:ext uri="{FF2B5EF4-FFF2-40B4-BE49-F238E27FC236}">
                <a16:creationId xmlns:a16="http://schemas.microsoft.com/office/drawing/2014/main" id="{EDC32BB9-921E-4D13-8C16-142D98984FB8}"/>
              </a:ext>
            </a:extLst>
          </p:cNvPr>
          <p:cNvSpPr txBox="1">
            <a:spLocks/>
          </p:cNvSpPr>
          <p:nvPr/>
        </p:nvSpPr>
        <p:spPr>
          <a:xfrm>
            <a:off x="174169" y="157732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GB" b="1" i="1" dirty="0" err="1"/>
              <a:t>Licença</a:t>
            </a:r>
            <a:r>
              <a:rPr lang="en-GB" b="1" i="1" dirty="0"/>
              <a:t> </a:t>
            </a:r>
            <a:r>
              <a:rPr lang="en-GB" b="1" i="1" dirty="0" err="1"/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87460-5589-4399-8ED9-F23CA4E9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2" y="1216144"/>
            <a:ext cx="5790192" cy="37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b="1" dirty="0" err="1"/>
              <a:t>Formulários</a:t>
            </a:r>
            <a:r>
              <a:rPr lang="en-GB" b="1" dirty="0"/>
              <a:t> DRH</a:t>
            </a:r>
            <a:endParaRPr b="1" dirty="0"/>
          </a:p>
        </p:txBody>
      </p:sp>
      <p:sp>
        <p:nvSpPr>
          <p:cNvPr id="317" name="Google Shape;317;p3"/>
          <p:cNvSpPr txBox="1"/>
          <p:nvPr/>
        </p:nvSpPr>
        <p:spPr>
          <a:xfrm>
            <a:off x="425326" y="1640550"/>
            <a:ext cx="8235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junho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2025,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formulários</a:t>
            </a:r>
            <a:r>
              <a:rPr lang="en-GB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Investigadores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passarão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submetidos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</a:t>
            </a:r>
            <a:r>
              <a:rPr lang="en-GB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8E2E1716-782F-4971-953A-D2ECECFFA549}"/>
              </a:ext>
            </a:extLst>
          </p:cNvPr>
          <p:cNvSpPr txBox="1">
            <a:spLocks/>
          </p:cNvSpPr>
          <p:nvPr/>
        </p:nvSpPr>
        <p:spPr>
          <a:xfrm>
            <a:off x="174169" y="106933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Licença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5322F-1C0C-4859-938A-9BA6D545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97" y="1101133"/>
            <a:ext cx="6386446" cy="38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21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8E2E1716-782F-4971-953A-D2ECECFFA549}"/>
              </a:ext>
            </a:extLst>
          </p:cNvPr>
          <p:cNvSpPr txBox="1">
            <a:spLocks/>
          </p:cNvSpPr>
          <p:nvPr/>
        </p:nvSpPr>
        <p:spPr>
          <a:xfrm>
            <a:off x="174169" y="106933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Licença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17584-FBCC-48D3-A075-C986D361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43" y="1034383"/>
            <a:ext cx="4472713" cy="3954769"/>
          </a:xfrm>
          <a:prstGeom prst="rect">
            <a:avLst/>
          </a:prstGeom>
        </p:spPr>
      </p:pic>
      <p:sp>
        <p:nvSpPr>
          <p:cNvPr id="5" name="Google Shape;335;g31d2558b273_1_33">
            <a:extLst>
              <a:ext uri="{FF2B5EF4-FFF2-40B4-BE49-F238E27FC236}">
                <a16:creationId xmlns:a16="http://schemas.microsoft.com/office/drawing/2014/main" id="{BF564825-DD96-4839-AEE5-1A5AF656DBE6}"/>
              </a:ext>
            </a:extLst>
          </p:cNvPr>
          <p:cNvSpPr/>
          <p:nvPr/>
        </p:nvSpPr>
        <p:spPr>
          <a:xfrm>
            <a:off x="2919312" y="4721016"/>
            <a:ext cx="863679" cy="281685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28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8E2E1716-782F-4971-953A-D2ECECFFA549}"/>
              </a:ext>
            </a:extLst>
          </p:cNvPr>
          <p:cNvSpPr txBox="1">
            <a:spLocks/>
          </p:cNvSpPr>
          <p:nvPr/>
        </p:nvSpPr>
        <p:spPr>
          <a:xfrm>
            <a:off x="174169" y="106933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Formulário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Licença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Sabática</a:t>
            </a: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8F5AE-6967-412A-A964-BE61D87E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2" y="1060495"/>
            <a:ext cx="4022709" cy="3789190"/>
          </a:xfrm>
          <a:prstGeom prst="rect">
            <a:avLst/>
          </a:prstGeom>
        </p:spPr>
      </p:pic>
      <p:cxnSp>
        <p:nvCxnSpPr>
          <p:cNvPr id="6" name="Conexão: Ângulo Reto 5">
            <a:extLst>
              <a:ext uri="{FF2B5EF4-FFF2-40B4-BE49-F238E27FC236}">
                <a16:creationId xmlns:a16="http://schemas.microsoft.com/office/drawing/2014/main" id="{DBBC926B-6B37-4D06-A500-EB627111BE9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903241" y="2885442"/>
            <a:ext cx="783246" cy="5350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B24C88-0023-47F5-8927-1A2ECF937D60}"/>
              </a:ext>
            </a:extLst>
          </p:cNvPr>
          <p:cNvSpPr txBox="1"/>
          <p:nvPr/>
        </p:nvSpPr>
        <p:spPr>
          <a:xfrm>
            <a:off x="5686487" y="326664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Histórico do pedido</a:t>
            </a:r>
          </a:p>
        </p:txBody>
      </p:sp>
    </p:spTree>
    <p:extLst>
      <p:ext uri="{BB962C8B-B14F-4D97-AF65-F5344CB8AC3E}">
        <p14:creationId xmlns:p14="http://schemas.microsoft.com/office/powerpoint/2010/main" val="139492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dirty="0" err="1"/>
              <a:t>Histórico</a:t>
            </a:r>
            <a:r>
              <a:rPr lang="en-GB" dirty="0"/>
              <a:t> e </a:t>
            </a:r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err="1"/>
              <a:t>complementares</a:t>
            </a:r>
            <a:endParaRPr dirty="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901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CC8BF-4714-4F8D-8DC9-06F800D4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07" y="449782"/>
            <a:ext cx="5773414" cy="4434187"/>
          </a:xfrm>
          <a:prstGeom prst="rect">
            <a:avLst/>
          </a:prstGeom>
        </p:spPr>
      </p:pic>
      <p:sp>
        <p:nvSpPr>
          <p:cNvPr id="4" name="Google Shape;335;g31d2558b273_1_33">
            <a:extLst>
              <a:ext uri="{FF2B5EF4-FFF2-40B4-BE49-F238E27FC236}">
                <a16:creationId xmlns:a16="http://schemas.microsoft.com/office/drawing/2014/main" id="{CD6B4C30-D941-4E62-9F15-A0E2C8CB97D5}"/>
              </a:ext>
            </a:extLst>
          </p:cNvPr>
          <p:cNvSpPr/>
          <p:nvPr/>
        </p:nvSpPr>
        <p:spPr>
          <a:xfrm>
            <a:off x="1691049" y="4467267"/>
            <a:ext cx="818555" cy="230431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exão: Ângulo Reto 4">
            <a:extLst>
              <a:ext uri="{FF2B5EF4-FFF2-40B4-BE49-F238E27FC236}">
                <a16:creationId xmlns:a16="http://schemas.microsoft.com/office/drawing/2014/main" id="{A5682131-DD97-4766-B6F1-8EFE4DB5CE8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270321" y="1517226"/>
            <a:ext cx="928799" cy="5080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A6C04C-BC26-465D-9EC3-76FC80AB9CBE}"/>
              </a:ext>
            </a:extLst>
          </p:cNvPr>
          <p:cNvSpPr txBox="1"/>
          <p:nvPr/>
        </p:nvSpPr>
        <p:spPr>
          <a:xfrm>
            <a:off x="7355839" y="2025227"/>
            <a:ext cx="1686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Resumo do pedido</a:t>
            </a:r>
          </a:p>
        </p:txBody>
      </p:sp>
    </p:spTree>
    <p:extLst>
      <p:ext uri="{BB962C8B-B14F-4D97-AF65-F5344CB8AC3E}">
        <p14:creationId xmlns:p14="http://schemas.microsoft.com/office/powerpoint/2010/main" val="4019520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4;g31d2558b273_1_21">
            <a:extLst>
              <a:ext uri="{FF2B5EF4-FFF2-40B4-BE49-F238E27FC236}">
                <a16:creationId xmlns:a16="http://schemas.microsoft.com/office/drawing/2014/main" id="{8E2E1716-782F-4971-953A-D2ECECFFA549}"/>
              </a:ext>
            </a:extLst>
          </p:cNvPr>
          <p:cNvSpPr txBox="1">
            <a:spLocks/>
          </p:cNvSpPr>
          <p:nvPr/>
        </p:nvSpPr>
        <p:spPr>
          <a:xfrm>
            <a:off x="174169" y="106933"/>
            <a:ext cx="8969832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  <a:defRPr sz="4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  <a:tabLst/>
              <a:defRPr/>
            </a:pPr>
            <a:endParaRPr kumimoji="0" lang="en-GB" sz="4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FC05F-68CC-4ADC-824A-493E4BD0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93248"/>
            <a:ext cx="4394728" cy="44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1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0DD7C3-6136-4680-8A83-A1B6A5DB0C01}"/>
              </a:ext>
            </a:extLst>
          </p:cNvPr>
          <p:cNvSpPr txBox="1"/>
          <p:nvPr/>
        </p:nvSpPr>
        <p:spPr>
          <a:xfrm>
            <a:off x="44736" y="2043092"/>
            <a:ext cx="1701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Fluxo só fica disponível após a DRH validar o pedido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B4A1E5F-FD85-4EE5-8E20-94C3E0AFE278}"/>
              </a:ext>
            </a:extLst>
          </p:cNvPr>
          <p:cNvSpPr/>
          <p:nvPr/>
        </p:nvSpPr>
        <p:spPr>
          <a:xfrm>
            <a:off x="1740686" y="1839788"/>
            <a:ext cx="265761" cy="136071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93D73-F070-4FAE-A055-26E9CD9D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47" y="245327"/>
            <a:ext cx="4483563" cy="449439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D52AB8B-7A39-4F12-99AE-5936CF20669F}"/>
              </a:ext>
            </a:extLst>
          </p:cNvPr>
          <p:cNvSpPr/>
          <p:nvPr/>
        </p:nvSpPr>
        <p:spPr>
          <a:xfrm>
            <a:off x="2262165" y="4485327"/>
            <a:ext cx="1724792" cy="780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0854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"/>
          <p:cNvSpPr txBox="1">
            <a:spLocks noGrp="1"/>
          </p:cNvSpPr>
          <p:nvPr>
            <p:ph type="ctrTitle"/>
          </p:nvPr>
        </p:nvSpPr>
        <p:spPr>
          <a:xfrm>
            <a:off x="416585" y="2064936"/>
            <a:ext cx="8013709" cy="1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processo</a:t>
            </a:r>
            <a:r>
              <a:rPr lang="en-GB" dirty="0"/>
              <a:t> de </a:t>
            </a:r>
            <a:r>
              <a:rPr lang="en-GB" dirty="0" err="1"/>
              <a:t>transição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 txBox="1">
            <a:spLocks noGrp="1"/>
          </p:cNvSpPr>
          <p:nvPr>
            <p:ph type="title"/>
          </p:nvPr>
        </p:nvSpPr>
        <p:spPr>
          <a:xfrm>
            <a:off x="425304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/>
              <a:t>Meios de Apoio ao Utilizador</a:t>
            </a:r>
            <a:endParaRPr/>
          </a:p>
        </p:txBody>
      </p:sp>
      <p:sp>
        <p:nvSpPr>
          <p:cNvPr id="384" name="Google Shape;384;p6"/>
          <p:cNvSpPr txBox="1">
            <a:spLocks noGrp="1"/>
          </p:cNvSpPr>
          <p:nvPr>
            <p:ph type="body" idx="1"/>
          </p:nvPr>
        </p:nvSpPr>
        <p:spPr>
          <a:xfrm>
            <a:off x="425304" y="112863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8"/>
              <a:buNone/>
            </a:pPr>
            <a:r>
              <a:rPr lang="en-GB" sz="1600" b="1" dirty="0"/>
              <a:t>1.    </a:t>
            </a:r>
            <a:r>
              <a:rPr lang="en-GB" sz="1600" b="1" dirty="0" err="1"/>
              <a:t>Atendimento</a:t>
            </a:r>
            <a:r>
              <a:rPr lang="en-GB" sz="1600" b="1" dirty="0"/>
              <a:t> </a:t>
            </a:r>
            <a:r>
              <a:rPr lang="en-GB" sz="1600" b="1" dirty="0" err="1"/>
              <a:t>Presencial</a:t>
            </a:r>
            <a:r>
              <a:rPr lang="en-GB" sz="1600" b="1" dirty="0"/>
              <a:t> </a:t>
            </a:r>
            <a:r>
              <a:rPr lang="en-GB" sz="1600" b="1" dirty="0" err="1"/>
              <a:t>na</a:t>
            </a:r>
            <a:r>
              <a:rPr lang="en-GB" sz="1600" b="1" dirty="0"/>
              <a:t> DRH</a:t>
            </a:r>
            <a:endParaRPr sz="1600" dirty="0"/>
          </a:p>
          <a:p>
            <a:pPr marL="514350" lvl="1" indent="-173672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45"/>
              <a:buFont typeface="Noto Sans Symbols"/>
              <a:buChar char="✔"/>
            </a:pPr>
            <a:r>
              <a:rPr lang="en-GB" sz="1600" dirty="0"/>
              <a:t>De </a:t>
            </a:r>
            <a:r>
              <a:rPr lang="en-GB" sz="1600" dirty="0" err="1"/>
              <a:t>segunda</a:t>
            </a:r>
            <a:r>
              <a:rPr lang="en-GB" sz="1600" dirty="0"/>
              <a:t> a </a:t>
            </a:r>
            <a:r>
              <a:rPr lang="en-GB" sz="1600" dirty="0" err="1"/>
              <a:t>sexta-feira</a:t>
            </a:r>
            <a:r>
              <a:rPr lang="en-GB" sz="1600" dirty="0"/>
              <a:t> das 10:00 </a:t>
            </a:r>
            <a:r>
              <a:rPr lang="en-GB" sz="1600" dirty="0" err="1"/>
              <a:t>às</a:t>
            </a:r>
            <a:r>
              <a:rPr lang="en-GB" sz="1600" dirty="0"/>
              <a:t> 12:30 e das 14:00 </a:t>
            </a:r>
            <a:r>
              <a:rPr lang="en-GB" sz="1600" dirty="0" err="1"/>
              <a:t>às</a:t>
            </a:r>
            <a:r>
              <a:rPr lang="en-GB" sz="1600" dirty="0"/>
              <a:t> 16:30</a:t>
            </a:r>
            <a:endParaRPr sz="1600" dirty="0"/>
          </a:p>
          <a:p>
            <a:pPr marL="514350" lvl="1" indent="-173672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45"/>
              <a:buFont typeface="Noto Sans Symbols"/>
              <a:buChar char="✔"/>
            </a:pPr>
            <a:r>
              <a:rPr lang="en-GB" sz="1600" dirty="0" err="1"/>
              <a:t>Disponibilização</a:t>
            </a:r>
            <a:r>
              <a:rPr lang="en-GB" sz="1600" dirty="0"/>
              <a:t> de um </a:t>
            </a:r>
            <a:r>
              <a:rPr lang="en-GB" sz="1600" dirty="0" err="1"/>
              <a:t>computador</a:t>
            </a:r>
            <a:r>
              <a:rPr lang="en-GB" sz="1600" dirty="0"/>
              <a:t> para </a:t>
            </a:r>
            <a:r>
              <a:rPr lang="en-GB" sz="1600" dirty="0" err="1"/>
              <a:t>esclarecimento</a:t>
            </a:r>
            <a:r>
              <a:rPr lang="en-GB" sz="1600" dirty="0"/>
              <a:t> de </a:t>
            </a:r>
            <a:r>
              <a:rPr lang="en-GB" sz="1600" dirty="0" err="1"/>
              <a:t>dúvidas</a:t>
            </a:r>
            <a:r>
              <a:rPr lang="en-GB" sz="1600" dirty="0"/>
              <a:t> no </a:t>
            </a:r>
            <a:r>
              <a:rPr lang="en-GB" sz="1600" dirty="0" err="1"/>
              <a:t>acesso</a:t>
            </a:r>
            <a:r>
              <a:rPr lang="en-GB" sz="1600" dirty="0"/>
              <a:t> e </a:t>
            </a:r>
            <a:r>
              <a:rPr lang="en-GB" sz="1600" dirty="0" err="1"/>
              <a:t>submissão</a:t>
            </a:r>
            <a:r>
              <a:rPr lang="en-GB" sz="1600" dirty="0"/>
              <a:t> dos </a:t>
            </a:r>
            <a:r>
              <a:rPr lang="en-GB" sz="1600" dirty="0" err="1"/>
              <a:t>formulários</a:t>
            </a:r>
            <a:endParaRPr sz="1600" dirty="0"/>
          </a:p>
          <a:p>
            <a:pPr marL="457200" lvl="0" indent="-369887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88"/>
              <a:buFont typeface="Calibri"/>
              <a:buNone/>
            </a:pPr>
            <a:endParaRPr sz="1600" b="1" dirty="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88"/>
              <a:buNone/>
            </a:pPr>
            <a:r>
              <a:rPr lang="en-GB" sz="1600" b="1" dirty="0"/>
              <a:t>2.    Caixa de </a:t>
            </a:r>
            <a:r>
              <a:rPr lang="en-GB" sz="1600" b="1" dirty="0" err="1"/>
              <a:t>Dúvidas</a:t>
            </a:r>
            <a:endParaRPr lang="pt-PT" sz="1600" dirty="0"/>
          </a:p>
          <a:p>
            <a:pPr marL="514350" lvl="1" indent="-173672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45"/>
              <a:buFont typeface="Noto Sans Symbols"/>
              <a:buChar char="✔"/>
            </a:pPr>
            <a:r>
              <a:rPr lang="en-GB" sz="1600" dirty="0">
                <a:hlinkClick r:id="rId3"/>
              </a:rPr>
              <a:t>https://forms.gle/x9BG66Q8tfC7sRRJ9</a:t>
            </a:r>
            <a:r>
              <a:rPr lang="en-GB" sz="1600" b="1" dirty="0"/>
              <a:t> </a:t>
            </a:r>
            <a:r>
              <a:rPr lang="en-GB" sz="1600" u="sng" dirty="0">
                <a:solidFill>
                  <a:srgbClr val="2E75B5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457200" lvl="0" indent="-369887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88"/>
              <a:buFont typeface="Calibri"/>
              <a:buNone/>
            </a:pPr>
            <a:endParaRPr lang="pt-PT" sz="1600" b="1" dirty="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88"/>
              <a:buNone/>
            </a:pPr>
            <a:r>
              <a:rPr lang="en-GB" sz="1600" b="1" dirty="0"/>
              <a:t>3.    Webinar </a:t>
            </a:r>
            <a:r>
              <a:rPr lang="en-GB" sz="1600" b="1" dirty="0" err="1"/>
              <a:t>Formulários</a:t>
            </a:r>
            <a:r>
              <a:rPr lang="en-GB" sz="1600" b="1" dirty="0"/>
              <a:t> </a:t>
            </a:r>
            <a:r>
              <a:rPr lang="en-GB" sz="1600" b="1" dirty="0" err="1"/>
              <a:t>Digitais</a:t>
            </a:r>
            <a:r>
              <a:rPr lang="en-GB" sz="1600" b="1" dirty="0"/>
              <a:t> da DRH</a:t>
            </a:r>
            <a:endParaRPr sz="1600" dirty="0"/>
          </a:p>
          <a:p>
            <a:pPr marL="514350" lvl="1" indent="-161607" algn="l" rtl="0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SzPts val="1055"/>
              <a:buChar char="✔"/>
            </a:pPr>
            <a:r>
              <a:rPr lang="en-GB" sz="1600" b="1" dirty="0"/>
              <a:t>3 de </a:t>
            </a:r>
            <a:r>
              <a:rPr lang="en-GB" sz="1600" b="1" dirty="0" err="1"/>
              <a:t>junho</a:t>
            </a:r>
            <a:r>
              <a:rPr lang="en-GB" sz="1600" b="1" dirty="0"/>
              <a:t> de 2025, 10:30 - 11:30 → follow-up</a:t>
            </a:r>
            <a:endParaRPr sz="16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d2e5cb1fd_10_75"/>
          <p:cNvSpPr txBox="1">
            <a:spLocks noGrp="1"/>
          </p:cNvSpPr>
          <p:nvPr>
            <p:ph type="title"/>
          </p:nvPr>
        </p:nvSpPr>
        <p:spPr>
          <a:xfrm>
            <a:off x="628650" y="501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Como </a:t>
            </a:r>
            <a:r>
              <a:rPr lang="en-GB" sz="4400" b="1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funciona</a:t>
            </a: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4400" b="1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hoje</a:t>
            </a: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?</a:t>
            </a:r>
            <a:b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</a:b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GB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GB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GB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suportados</a:t>
            </a:r>
            <a:r>
              <a:rPr lang="en-GB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GB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	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31d2e5cb1fd_10_75" descr="Photocopier outlin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92528" y="1794785"/>
            <a:ext cx="679885" cy="65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1d2e5cb1fd_10_75" descr="Fax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2088" y="1749198"/>
            <a:ext cx="679885" cy="655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g31d2e5cb1fd_10_75"/>
          <p:cNvGrpSpPr/>
          <p:nvPr/>
        </p:nvGrpSpPr>
        <p:grpSpPr>
          <a:xfrm>
            <a:off x="3869430" y="3612308"/>
            <a:ext cx="3201793" cy="1178717"/>
            <a:chOff x="4129673" y="5204329"/>
            <a:chExt cx="4306200" cy="1645493"/>
          </a:xfrm>
        </p:grpSpPr>
        <p:pic>
          <p:nvPicPr>
            <p:cNvPr id="220" name="Google Shape;220;g31d2e5cb1fd_10_75" descr="Office worker female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9233" y="555601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g31d2e5cb1fd_10_75" descr="Office worker male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80054" y="520432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g31d2e5cb1fd_10_75"/>
            <p:cNvSpPr txBox="1"/>
            <p:nvPr/>
          </p:nvSpPr>
          <p:spPr>
            <a:xfrm>
              <a:off x="4129673" y="6452431"/>
              <a:ext cx="4306200" cy="3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Docentes</a:t>
              </a:r>
              <a:r>
                <a:rPr lang="en-GB" sz="1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GB" sz="14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Investigadores</a:t>
              </a:r>
              <a:endParaRPr sz="1100" dirty="0"/>
            </a:p>
          </p:txBody>
        </p:sp>
      </p:grpSp>
      <p:grpSp>
        <p:nvGrpSpPr>
          <p:cNvPr id="227" name="Google Shape;227;g31d2e5cb1fd_10_75"/>
          <p:cNvGrpSpPr/>
          <p:nvPr/>
        </p:nvGrpSpPr>
        <p:grpSpPr>
          <a:xfrm>
            <a:off x="4316026" y="2542751"/>
            <a:ext cx="1721090" cy="1113453"/>
            <a:chOff x="4945576" y="3778252"/>
            <a:chExt cx="2314748" cy="1554383"/>
          </a:xfrm>
        </p:grpSpPr>
        <p:sp>
          <p:nvSpPr>
            <p:cNvPr id="228" name="Google Shape;228;g31d2e5cb1fd_10_75"/>
            <p:cNvSpPr/>
            <p:nvPr/>
          </p:nvSpPr>
          <p:spPr>
            <a:xfrm rot="5400000">
              <a:off x="4858984" y="4410636"/>
              <a:ext cx="1554383" cy="2896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1d2e5cb1fd_10_75"/>
            <p:cNvSpPr txBox="1"/>
            <p:nvPr/>
          </p:nvSpPr>
          <p:spPr>
            <a:xfrm>
              <a:off x="5555548" y="4064756"/>
              <a:ext cx="17047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Imprimir</a:t>
              </a:r>
              <a:r>
                <a:rPr lang="en-GB" sz="14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GB" sz="14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preencher</a:t>
              </a:r>
              <a:endParaRPr sz="1100" dirty="0"/>
            </a:p>
          </p:txBody>
        </p:sp>
        <p:pic>
          <p:nvPicPr>
            <p:cNvPr id="231" name="Google Shape;231;g31d2e5cb1fd_10_75" descr="Document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45576" y="4187597"/>
              <a:ext cx="540253" cy="5402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g31d2e5cb1fd_10_75"/>
          <p:cNvGrpSpPr/>
          <p:nvPr/>
        </p:nvGrpSpPr>
        <p:grpSpPr>
          <a:xfrm>
            <a:off x="5531668" y="3764406"/>
            <a:ext cx="3612340" cy="994173"/>
            <a:chOff x="6924659" y="5405386"/>
            <a:chExt cx="4858359" cy="1387867"/>
          </a:xfrm>
        </p:grpSpPr>
        <p:sp>
          <p:nvSpPr>
            <p:cNvPr id="235" name="Google Shape;235;g31d2e5cb1fd_10_75"/>
            <p:cNvSpPr/>
            <p:nvPr/>
          </p:nvSpPr>
          <p:spPr>
            <a:xfrm>
              <a:off x="6924659" y="5810131"/>
              <a:ext cx="2502486" cy="30498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g31d2e5cb1fd_10_75" descr="Office worker female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13203" y="5555163"/>
              <a:ext cx="914400" cy="91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g31d2e5cb1fd_10_75" descr="Office worker male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29019" y="5405386"/>
              <a:ext cx="914400" cy="914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g31d2e5cb1fd_10_75"/>
            <p:cNvSpPr txBox="1"/>
            <p:nvPr/>
          </p:nvSpPr>
          <p:spPr>
            <a:xfrm>
              <a:off x="8903919" y="6413753"/>
              <a:ext cx="2879099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Cadeia</a:t>
              </a:r>
              <a:r>
                <a:rPr lang="en-GB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sz="1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autorização</a:t>
              </a:r>
              <a:endParaRPr sz="1100" dirty="0"/>
            </a:p>
          </p:txBody>
        </p:sp>
        <p:sp>
          <p:nvSpPr>
            <p:cNvPr id="239" name="Google Shape;239;g31d2e5cb1fd_10_75"/>
            <p:cNvSpPr txBox="1"/>
            <p:nvPr/>
          </p:nvSpPr>
          <p:spPr>
            <a:xfrm>
              <a:off x="7124975" y="5436412"/>
              <a:ext cx="24204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Pedir</a:t>
              </a:r>
              <a:r>
                <a:rPr lang="en-GB" sz="14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4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assinaturas</a:t>
              </a:r>
              <a:endParaRPr sz="1100" dirty="0"/>
            </a:p>
          </p:txBody>
        </p:sp>
        <p:pic>
          <p:nvPicPr>
            <p:cNvPr id="243" name="Google Shape;243;g31d2e5cb1fd_10_75" descr="Document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91513" y="6116434"/>
              <a:ext cx="540255" cy="5402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g31d2e5cb1fd_10_75"/>
          <p:cNvGrpSpPr/>
          <p:nvPr/>
        </p:nvGrpSpPr>
        <p:grpSpPr>
          <a:xfrm>
            <a:off x="5688368" y="1245470"/>
            <a:ext cx="3155335" cy="1910723"/>
            <a:chOff x="6922030" y="2054187"/>
            <a:chExt cx="4243717" cy="2667367"/>
          </a:xfrm>
        </p:grpSpPr>
        <p:sp>
          <p:nvSpPr>
            <p:cNvPr id="245" name="Google Shape;245;g31d2e5cb1fd_10_75"/>
            <p:cNvSpPr/>
            <p:nvPr/>
          </p:nvSpPr>
          <p:spPr>
            <a:xfrm rot="18929908">
              <a:off x="6922030" y="3979957"/>
              <a:ext cx="2502485" cy="30498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g31d2e5cb1fd_10_75" descr="Office worker male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50852" y="2054187"/>
              <a:ext cx="914400" cy="91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g31d2e5cb1fd_10_75" descr="Office worker female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08040" y="233804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g31d2e5cb1fd_10_75"/>
            <p:cNvSpPr txBox="1"/>
            <p:nvPr/>
          </p:nvSpPr>
          <p:spPr>
            <a:xfrm>
              <a:off x="9249980" y="3221157"/>
              <a:ext cx="1915767" cy="397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Núcleos</a:t>
              </a:r>
              <a:r>
                <a:rPr lang="en-GB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 RH </a:t>
              </a:r>
              <a:endParaRPr sz="1100" dirty="0"/>
            </a:p>
          </p:txBody>
        </p:sp>
        <p:sp>
          <p:nvSpPr>
            <p:cNvPr id="249" name="Google Shape;249;g31d2e5cb1fd_10_75"/>
            <p:cNvSpPr txBox="1"/>
            <p:nvPr/>
          </p:nvSpPr>
          <p:spPr>
            <a:xfrm>
              <a:off x="8140317" y="4075224"/>
              <a:ext cx="1123480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Enviar</a:t>
              </a:r>
              <a:r>
                <a:rPr lang="en-GB" sz="1400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para RH</a:t>
              </a:r>
              <a:endParaRPr sz="1100" dirty="0"/>
            </a:p>
          </p:txBody>
        </p:sp>
        <p:pic>
          <p:nvPicPr>
            <p:cNvPr id="253" name="Google Shape;253;g31d2e5cb1fd_10_75" descr="Document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00064" y="3514362"/>
              <a:ext cx="540253" cy="5402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0320D39A-2AFF-47DC-BCE1-61A2C91FC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69" y="1190443"/>
            <a:ext cx="3427476" cy="367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d2e5cb1fd_10_119"/>
          <p:cNvSpPr txBox="1">
            <a:spLocks noGrp="1"/>
          </p:cNvSpPr>
          <p:nvPr>
            <p:ph type="title"/>
          </p:nvPr>
        </p:nvSpPr>
        <p:spPr>
          <a:xfrm>
            <a:off x="272303" y="256074"/>
            <a:ext cx="847164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O que </a:t>
            </a:r>
            <a:r>
              <a:rPr lang="en-GB" sz="4400" b="1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vai</a:t>
            </a:r>
            <a: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mudar?</a:t>
            </a:r>
            <a:br>
              <a:rPr lang="en-GB" sz="4400" b="1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</a:b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Os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processos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serão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suportados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numa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plataforma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digital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centralizadora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todas</a:t>
            </a:r>
            <a:r>
              <a:rPr lang="en-GB" sz="27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as </a:t>
            </a:r>
            <a:r>
              <a:rPr lang="en-GB" sz="2700" dirty="0" err="1">
                <a:solidFill>
                  <a:schemeClr val="tx1"/>
                </a:solidFill>
                <a:latin typeface="Arial"/>
                <a:cs typeface="Arial"/>
                <a:sym typeface="Arial"/>
              </a:rPr>
              <a:t>interações</a:t>
            </a:r>
            <a:endParaRPr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0" name="Google Shape;260;g31d2e5cb1fd_10_119" descr="Office worker fema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177" y="392352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1d2e5cb1fd_10_119" descr="Office worker ma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605" y="164201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1d2e5cb1fd_10_119" descr="Office worker fema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9709" y="166438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1d2e5cb1fd_10_119" descr="Office worker ma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8041" y="392184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1d2e5cb1fd_10_119" descr="Office worker femal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32" y="3938141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1d2e5cb1fd_10_119" descr="Office worker ma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7232" y="3921842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1d2e5cb1fd_10_119"/>
          <p:cNvSpPr txBox="1"/>
          <p:nvPr/>
        </p:nvSpPr>
        <p:spPr>
          <a:xfrm>
            <a:off x="1967556" y="4570160"/>
            <a:ext cx="2287013" cy="2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Investigadores</a:t>
            </a:r>
            <a:endParaRPr sz="1100" dirty="0"/>
          </a:p>
        </p:txBody>
      </p:sp>
      <p:sp>
        <p:nvSpPr>
          <p:cNvPr id="268" name="Google Shape;268;g31d2e5cb1fd_10_119"/>
          <p:cNvSpPr txBox="1"/>
          <p:nvPr/>
        </p:nvSpPr>
        <p:spPr>
          <a:xfrm>
            <a:off x="5976240" y="2326719"/>
            <a:ext cx="1451975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Núcleos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RH </a:t>
            </a:r>
            <a:endParaRPr sz="1100" dirty="0"/>
          </a:p>
        </p:txBody>
      </p:sp>
      <p:sp>
        <p:nvSpPr>
          <p:cNvPr id="269" name="Google Shape;269;g31d2e5cb1fd_10_119"/>
          <p:cNvSpPr txBox="1"/>
          <p:nvPr/>
        </p:nvSpPr>
        <p:spPr>
          <a:xfrm>
            <a:off x="5139072" y="4569140"/>
            <a:ext cx="2566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Cadeia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autorização</a:t>
            </a:r>
            <a:endParaRPr sz="1100" dirty="0"/>
          </a:p>
        </p:txBody>
      </p:sp>
      <p:sp>
        <p:nvSpPr>
          <p:cNvPr id="270" name="Google Shape;270;g31d2e5cb1fd_10_119"/>
          <p:cNvSpPr txBox="1"/>
          <p:nvPr/>
        </p:nvSpPr>
        <p:spPr>
          <a:xfrm>
            <a:off x="1720923" y="2813772"/>
            <a:ext cx="1233490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Selecionar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preencher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remeter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formulário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1d2e5cb1fd_10_119"/>
          <p:cNvSpPr txBox="1"/>
          <p:nvPr/>
        </p:nvSpPr>
        <p:spPr>
          <a:xfrm>
            <a:off x="4584890" y="2948665"/>
            <a:ext cx="1002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Autorizar</a:t>
            </a:r>
            <a:endParaRPr sz="1100" dirty="0"/>
          </a:p>
        </p:txBody>
      </p:sp>
      <p:pic>
        <p:nvPicPr>
          <p:cNvPr id="272" name="Google Shape;272;g31d2e5cb1fd_10_119" descr="A blue and grey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5725" y="1820355"/>
            <a:ext cx="1575893" cy="65915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1d2e5cb1fd_10_119"/>
          <p:cNvSpPr txBox="1"/>
          <p:nvPr/>
        </p:nvSpPr>
        <p:spPr>
          <a:xfrm>
            <a:off x="4110762" y="1681062"/>
            <a:ext cx="2204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Executar o processo</a:t>
            </a:r>
            <a:endParaRPr sz="1100"/>
          </a:p>
        </p:txBody>
      </p:sp>
      <p:sp>
        <p:nvSpPr>
          <p:cNvPr id="274" name="Google Shape;274;g31d2e5cb1fd_10_119"/>
          <p:cNvSpPr/>
          <p:nvPr/>
        </p:nvSpPr>
        <p:spPr>
          <a:xfrm>
            <a:off x="3949117" y="2013962"/>
            <a:ext cx="1876864" cy="2287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1d2e5cb1fd_10_119"/>
          <p:cNvSpPr/>
          <p:nvPr/>
        </p:nvSpPr>
        <p:spPr>
          <a:xfrm rot="2603971">
            <a:off x="3440213" y="3093015"/>
            <a:ext cx="1876864" cy="2287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1d2e5cb1fd_10_119"/>
          <p:cNvSpPr/>
          <p:nvPr/>
        </p:nvSpPr>
        <p:spPr>
          <a:xfrm rot="5400000">
            <a:off x="2365863" y="3086578"/>
            <a:ext cx="1471457" cy="2287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d2e5cb1fd_10_1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 sz="4000" b="1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Vantagens</a:t>
            </a:r>
            <a:endParaRPr sz="4000" b="1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g31d2e5cb1fd_10_1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Uniformização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dirty="0"/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Acompanhamento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pedido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Eficiência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400" b="0" i="1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p.e.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  <a:endParaRPr sz="2400" dirty="0"/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pedidos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anose="05000000000000000000" pitchFamily="2" charset="2"/>
              <a:buChar char="ü"/>
            </a:pP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r>
              <a:rPr lang="en-GB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pedidos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A9AD1-0483-4269-A976-39B273C06BFD}"/>
              </a:ext>
            </a:extLst>
          </p:cNvPr>
          <p:cNvSpPr txBox="1"/>
          <p:nvPr/>
        </p:nvSpPr>
        <p:spPr>
          <a:xfrm>
            <a:off x="137240" y="1605970"/>
            <a:ext cx="1449050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Docente / Investigador </a:t>
            </a:r>
            <a:r>
              <a:rPr lang="pt-PT" b="1" dirty="0"/>
              <a:t>preenche</a:t>
            </a:r>
            <a:r>
              <a:rPr lang="pt-PT" dirty="0"/>
              <a:t> e </a:t>
            </a:r>
            <a:r>
              <a:rPr lang="pt-PT" b="1" dirty="0"/>
              <a:t>submete </a:t>
            </a:r>
            <a:r>
              <a:rPr lang="pt-PT" dirty="0"/>
              <a:t>o formulário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D2024-1E73-454C-B0BF-529EB8372CCD}"/>
              </a:ext>
            </a:extLst>
          </p:cNvPr>
          <p:cNvSpPr txBox="1"/>
          <p:nvPr/>
        </p:nvSpPr>
        <p:spPr>
          <a:xfrm>
            <a:off x="3810057" y="824703"/>
            <a:ext cx="1512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Está conforme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C0AA2-D6B0-4D7F-98B2-4799EE7D0681}"/>
              </a:ext>
            </a:extLst>
          </p:cNvPr>
          <p:cNvSpPr txBox="1"/>
          <p:nvPr/>
        </p:nvSpPr>
        <p:spPr>
          <a:xfrm>
            <a:off x="3810057" y="1571335"/>
            <a:ext cx="15120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Não está conforme – DRH </a:t>
            </a:r>
            <a:r>
              <a:rPr lang="pt-PT" b="1" dirty="0"/>
              <a:t>rejeita </a:t>
            </a:r>
            <a:r>
              <a:rPr lang="pt-PT" dirty="0"/>
              <a:t>o formulário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DDEF1-5B0B-4EB0-B9D9-CFE1C50E446F}"/>
              </a:ext>
            </a:extLst>
          </p:cNvPr>
          <p:cNvSpPr txBox="1"/>
          <p:nvPr/>
        </p:nvSpPr>
        <p:spPr>
          <a:xfrm>
            <a:off x="5920118" y="842790"/>
            <a:ext cx="3034822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Segue o </a:t>
            </a:r>
            <a:r>
              <a:rPr lang="pt-PT" b="1" dirty="0"/>
              <a:t>fluxo de autorizações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974D8-8C39-419B-83E1-FFB1ACFFA4F2}"/>
              </a:ext>
            </a:extLst>
          </p:cNvPr>
          <p:cNvSpPr txBox="1"/>
          <p:nvPr/>
        </p:nvSpPr>
        <p:spPr>
          <a:xfrm>
            <a:off x="5920118" y="1473732"/>
            <a:ext cx="3034822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Docente / Investigador tem de preencher novo formulário, dando origem a novo processo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23F0F-714F-47EE-A4BA-42A8E1131575}"/>
              </a:ext>
            </a:extLst>
          </p:cNvPr>
          <p:cNvSpPr txBox="1"/>
          <p:nvPr/>
        </p:nvSpPr>
        <p:spPr>
          <a:xfrm>
            <a:off x="3810057" y="2737351"/>
            <a:ext cx="151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Necessita de retificação – DRH devolve o pedido ao Docente / Investigador para </a:t>
            </a:r>
            <a:r>
              <a:rPr lang="pt-PT" b="1" dirty="0"/>
              <a:t>revisão </a:t>
            </a:r>
            <a:r>
              <a:rPr lang="pt-PT" dirty="0"/>
              <a:t>(com prazo)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2103C-F660-47E6-9298-B0A49E95F01D}"/>
              </a:ext>
            </a:extLst>
          </p:cNvPr>
          <p:cNvSpPr txBox="1"/>
          <p:nvPr/>
        </p:nvSpPr>
        <p:spPr>
          <a:xfrm>
            <a:off x="5920119" y="2450836"/>
            <a:ext cx="1512000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Docente / Investigador não cumpre prazo: pedido volta à DRH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2845A-F67E-4CA9-92E3-9131A06DCE95}"/>
              </a:ext>
            </a:extLst>
          </p:cNvPr>
          <p:cNvSpPr txBox="1"/>
          <p:nvPr/>
        </p:nvSpPr>
        <p:spPr>
          <a:xfrm>
            <a:off x="7702547" y="2284261"/>
            <a:ext cx="127317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DRH concede novo prazo para </a:t>
            </a:r>
            <a:r>
              <a:rPr lang="pt-PT" b="1" dirty="0"/>
              <a:t>revisão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2AE3-A142-49B6-BC32-E0497E338F53}"/>
              </a:ext>
            </a:extLst>
          </p:cNvPr>
          <p:cNvSpPr txBox="1"/>
          <p:nvPr/>
        </p:nvSpPr>
        <p:spPr>
          <a:xfrm>
            <a:off x="7702548" y="3304334"/>
            <a:ext cx="127317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DRH </a:t>
            </a:r>
            <a:r>
              <a:rPr lang="pt-PT" b="1" dirty="0"/>
              <a:t>rejeita </a:t>
            </a:r>
            <a:r>
              <a:rPr lang="pt-PT" dirty="0"/>
              <a:t>o pedido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A4BAA-F6E4-4097-A83F-7B8663135FDA}"/>
              </a:ext>
            </a:extLst>
          </p:cNvPr>
          <p:cNvSpPr txBox="1"/>
          <p:nvPr/>
        </p:nvSpPr>
        <p:spPr>
          <a:xfrm>
            <a:off x="5920119" y="3852042"/>
            <a:ext cx="1512000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Docente / Investigador retifica o formulário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08089-DCE7-422F-8446-A8CD84FB665D}"/>
              </a:ext>
            </a:extLst>
          </p:cNvPr>
          <p:cNvSpPr txBox="1"/>
          <p:nvPr/>
        </p:nvSpPr>
        <p:spPr>
          <a:xfrm>
            <a:off x="7721599" y="4109155"/>
            <a:ext cx="127317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DRH valida e segue o </a:t>
            </a:r>
            <a:r>
              <a:rPr lang="pt-PT" b="1" dirty="0"/>
              <a:t>fluxo de autorizações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3A7DB4-6C85-4424-A0D3-D8B9CE019D2E}"/>
              </a:ext>
            </a:extLst>
          </p:cNvPr>
          <p:cNvGrpSpPr/>
          <p:nvPr/>
        </p:nvGrpSpPr>
        <p:grpSpPr>
          <a:xfrm>
            <a:off x="1602580" y="1822306"/>
            <a:ext cx="1588277" cy="738664"/>
            <a:chOff x="1602580" y="1824140"/>
            <a:chExt cx="1588277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B32FE3-2108-4609-9DA6-E229B1A0B602}"/>
                </a:ext>
              </a:extLst>
            </p:cNvPr>
            <p:cNvSpPr txBox="1"/>
            <p:nvPr/>
          </p:nvSpPr>
          <p:spPr>
            <a:xfrm>
              <a:off x="1952457" y="1824140"/>
              <a:ext cx="1238400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PT" dirty="0"/>
                <a:t>DRH </a:t>
              </a:r>
              <a:r>
                <a:rPr lang="pt-PT" b="1" dirty="0"/>
                <a:t>valida</a:t>
              </a:r>
              <a:r>
                <a:rPr lang="pt-PT" dirty="0"/>
                <a:t> o formulário</a:t>
              </a:r>
            </a:p>
            <a:p>
              <a:r>
                <a:rPr lang="pt-PT" dirty="0"/>
                <a:t>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2B5FC8-E091-4AC3-BF91-0301D1A3CE21}"/>
                </a:ext>
              </a:extLst>
            </p:cNvPr>
            <p:cNvCxnSpPr>
              <a:cxnSpLocks/>
            </p:cNvCxnSpPr>
            <p:nvPr/>
          </p:nvCxnSpPr>
          <p:spPr>
            <a:xfrm>
              <a:off x="1602580" y="2193472"/>
              <a:ext cx="345113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996C5D-9DF0-4F26-A58B-B4CA1D0EA80B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90857" y="1108912"/>
            <a:ext cx="586620" cy="10827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724BDA-A1C1-4BD9-A2E3-01493A0464A8}"/>
              </a:ext>
            </a:extLst>
          </p:cNvPr>
          <p:cNvCxnSpPr>
            <a:cxnSpLocks/>
          </p:cNvCxnSpPr>
          <p:nvPr/>
        </p:nvCxnSpPr>
        <p:spPr>
          <a:xfrm>
            <a:off x="3190857" y="2202998"/>
            <a:ext cx="58662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7ED91D-430A-40B8-BEF3-0183EA80DFB2}"/>
              </a:ext>
            </a:extLst>
          </p:cNvPr>
          <p:cNvCxnSpPr>
            <a:cxnSpLocks/>
          </p:cNvCxnSpPr>
          <p:nvPr/>
        </p:nvCxnSpPr>
        <p:spPr>
          <a:xfrm>
            <a:off x="3190857" y="2222144"/>
            <a:ext cx="523254" cy="9702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EE0EAF-05BC-4907-863C-423EC82F2C49}"/>
              </a:ext>
            </a:extLst>
          </p:cNvPr>
          <p:cNvCxnSpPr>
            <a:cxnSpLocks/>
          </p:cNvCxnSpPr>
          <p:nvPr/>
        </p:nvCxnSpPr>
        <p:spPr>
          <a:xfrm>
            <a:off x="5345872" y="1019691"/>
            <a:ext cx="53280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67E955-169F-4825-96BC-788EDB766261}"/>
              </a:ext>
            </a:extLst>
          </p:cNvPr>
          <p:cNvCxnSpPr>
            <a:cxnSpLocks/>
          </p:cNvCxnSpPr>
          <p:nvPr/>
        </p:nvCxnSpPr>
        <p:spPr>
          <a:xfrm flipV="1">
            <a:off x="5345872" y="2048388"/>
            <a:ext cx="493828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7ADBB1-7864-488F-B3F8-21C18A492D75}"/>
              </a:ext>
            </a:extLst>
          </p:cNvPr>
          <p:cNvCxnSpPr>
            <a:cxnSpLocks/>
          </p:cNvCxnSpPr>
          <p:nvPr/>
        </p:nvCxnSpPr>
        <p:spPr>
          <a:xfrm>
            <a:off x="5343015" y="2927890"/>
            <a:ext cx="53280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33B8BB-C1A4-4993-95CB-DC61033E345A}"/>
              </a:ext>
            </a:extLst>
          </p:cNvPr>
          <p:cNvCxnSpPr>
            <a:cxnSpLocks/>
          </p:cNvCxnSpPr>
          <p:nvPr/>
        </p:nvCxnSpPr>
        <p:spPr>
          <a:xfrm>
            <a:off x="5345872" y="3700012"/>
            <a:ext cx="529943" cy="33086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9CEDA9-7659-43D4-BE27-34E321A0B01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427500" y="2761315"/>
            <a:ext cx="275047" cy="28193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B2E8380-5681-4D16-8DB1-DAA87FE99624}"/>
              </a:ext>
            </a:extLst>
          </p:cNvPr>
          <p:cNvCxnSpPr>
            <a:cxnSpLocks/>
          </p:cNvCxnSpPr>
          <p:nvPr/>
        </p:nvCxnSpPr>
        <p:spPr>
          <a:xfrm>
            <a:off x="7427500" y="3052420"/>
            <a:ext cx="275048" cy="39680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02DCC6-5F13-47F5-B7B3-B78FA6E1611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432119" y="4329096"/>
            <a:ext cx="275049" cy="21261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0DDFEA-35D8-4300-B29B-B1E5156312CD}"/>
              </a:ext>
            </a:extLst>
          </p:cNvPr>
          <p:cNvSpPr txBox="1"/>
          <p:nvPr/>
        </p:nvSpPr>
        <p:spPr>
          <a:xfrm>
            <a:off x="336550" y="275044"/>
            <a:ext cx="331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rgbClr val="00B0F0"/>
                </a:solidFill>
                <a:sym typeface="Play"/>
              </a:rPr>
              <a:t>Fluxograma</a:t>
            </a:r>
          </a:p>
        </p:txBody>
      </p:sp>
    </p:spTree>
    <p:extLst>
      <p:ext uri="{BB962C8B-B14F-4D97-AF65-F5344CB8AC3E}">
        <p14:creationId xmlns:p14="http://schemas.microsoft.com/office/powerpoint/2010/main" val="35383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7649-6828-4534-8A2C-1B7066BA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SzPts val="3300"/>
            </a:pPr>
            <a:r>
              <a:rPr lang="pt-PT" sz="4000" b="1" dirty="0">
                <a:solidFill>
                  <a:srgbClr val="00B0F0"/>
                </a:solidFill>
                <a:latin typeface="Arial"/>
                <a:cs typeface="Arial"/>
              </a:rPr>
              <a:t>Notificações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181D-6508-4ACE-BF2E-A7930C10C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PT" sz="2800" dirty="0"/>
              <a:t>Docente / Investigador recebe </a:t>
            </a:r>
            <a:r>
              <a:rPr lang="pt-PT" sz="2800" b="1" dirty="0"/>
              <a:t>notificação </a:t>
            </a:r>
            <a:r>
              <a:rPr lang="pt-PT" sz="2800" dirty="0"/>
              <a:t>no seu e-mail quando: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PT" sz="2400" dirty="0"/>
              <a:t>O pedido é </a:t>
            </a:r>
            <a:r>
              <a:rPr lang="pt-PT" sz="2400" b="1" dirty="0"/>
              <a:t>validado</a:t>
            </a:r>
            <a:r>
              <a:rPr lang="pt-PT" sz="2400" dirty="0"/>
              <a:t> pela DRH;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PT" sz="2400" dirty="0"/>
              <a:t>O pedido é devolvido pela DRH para </a:t>
            </a:r>
            <a:r>
              <a:rPr lang="pt-PT" sz="2400" b="1" dirty="0"/>
              <a:t>revisão</a:t>
            </a:r>
            <a:r>
              <a:rPr lang="pt-PT" sz="2400" dirty="0"/>
              <a:t>;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PT" sz="2400" dirty="0"/>
              <a:t>O pedido é </a:t>
            </a:r>
            <a:r>
              <a:rPr lang="pt-PT" sz="2400" b="1" dirty="0"/>
              <a:t>rejeitado </a:t>
            </a:r>
            <a:r>
              <a:rPr lang="pt-PT" sz="2400" dirty="0"/>
              <a:t>pela DRH;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pt-PT" sz="2400" dirty="0"/>
              <a:t>O processo é </a:t>
            </a:r>
            <a:r>
              <a:rPr lang="pt-PT" sz="2400" b="1" dirty="0"/>
              <a:t>concluído</a:t>
            </a:r>
            <a:r>
              <a:rPr lang="pt-P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8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GB" dirty="0" err="1"/>
              <a:t>Acesso</a:t>
            </a:r>
            <a:r>
              <a:rPr lang="en-GB" dirty="0"/>
              <a:t> </a:t>
            </a:r>
            <a:r>
              <a:rPr lang="en-GB" dirty="0" err="1"/>
              <a:t>Formulários</a:t>
            </a:r>
            <a:r>
              <a:rPr lang="en-GB" dirty="0"/>
              <a:t> CONNECT</a:t>
            </a:r>
            <a:endParaRPr dirty="0"/>
          </a:p>
        </p:txBody>
      </p:sp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93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488</Words>
  <Application>Microsoft Office PowerPoint</Application>
  <PresentationFormat>On-screen Show (16:9)</PresentationFormat>
  <Paragraphs>97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Play</vt:lpstr>
      <vt:lpstr>Lato</vt:lpstr>
      <vt:lpstr>Arial</vt:lpstr>
      <vt:lpstr>Noto Sans Symbols</vt:lpstr>
      <vt:lpstr>Wingdings</vt:lpstr>
      <vt:lpstr>Office Theme</vt:lpstr>
      <vt:lpstr>Office Theme</vt:lpstr>
      <vt:lpstr>Office Theme</vt:lpstr>
      <vt:lpstr>Formulários Digitais da DRH</vt:lpstr>
      <vt:lpstr>Formulários  CONNECT</vt:lpstr>
      <vt:lpstr>Formulários DRH</vt:lpstr>
      <vt:lpstr>Como funciona hoje? Os processos são suportados em papel  </vt:lpstr>
      <vt:lpstr>O que vai mudar? Os processos serão suportados numa plataforma digital centralizadora de todas as interações</vt:lpstr>
      <vt:lpstr>Vantagens</vt:lpstr>
      <vt:lpstr>PowerPoint Presentation</vt:lpstr>
      <vt:lpstr>Notificações</vt:lpstr>
      <vt:lpstr>Acesso Formulários CONNECT</vt:lpstr>
      <vt:lpstr>Acessos ao CONNECT</vt:lpstr>
      <vt:lpstr>PowerPoint Presentation</vt:lpstr>
      <vt:lpstr>Acesso aos Formulários CONNECT</vt:lpstr>
      <vt:lpstr>Acesso aos Formulários CONNECT</vt:lpstr>
      <vt:lpstr>Acesso aos Formulários CONNECT</vt:lpstr>
      <vt:lpstr>Acesso aos Formulários CONNECT</vt:lpstr>
      <vt:lpstr>Exemplos de Preenchimento:  Formulário Informação Conta Bancária no 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Exemplos de Preenchimento:  Formulário Licença Sabática  no 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Histórico e informações complementares</vt:lpstr>
      <vt:lpstr>PowerPoint Presentation</vt:lpstr>
      <vt:lpstr>PowerPoint Presentation</vt:lpstr>
      <vt:lpstr>PowerPoint Presentation</vt:lpstr>
      <vt:lpstr>Apoio ao processo de transição</vt:lpstr>
      <vt:lpstr>Meios de Apoio ao Utilizador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Telma Baptista</dc:creator>
  <cp:lastModifiedBy>Ana Cristina Valente Ribeiro</cp:lastModifiedBy>
  <cp:revision>64</cp:revision>
  <cp:lastPrinted>2025-05-27T11:59:00Z</cp:lastPrinted>
  <dcterms:created xsi:type="dcterms:W3CDTF">2019-03-08T11:48:52Z</dcterms:created>
  <dcterms:modified xsi:type="dcterms:W3CDTF">2025-05-27T15:41:59Z</dcterms:modified>
</cp:coreProperties>
</file>